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7" r:id="rId5"/>
    <p:sldId id="258" r:id="rId6"/>
  </p:sldIdLst>
  <p:sldSz cx="7556500" cy="10693400"/>
  <p:notesSz cx="6669088" cy="9928225"/>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94680"/>
  </p:normalViewPr>
  <p:slideViewPr>
    <p:cSldViewPr>
      <p:cViewPr>
        <p:scale>
          <a:sx n="80" d="100"/>
          <a:sy n="80" d="100"/>
        </p:scale>
        <p:origin x="-322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5201" y="1115898"/>
            <a:ext cx="7344409" cy="346710"/>
          </a:xfrm>
          <a:custGeom>
            <a:avLst/>
            <a:gdLst/>
            <a:ahLst/>
            <a:cxnLst/>
            <a:rect l="l" t="t" r="r" b="b"/>
            <a:pathLst>
              <a:path w="7344409" h="346709">
                <a:moveTo>
                  <a:pt x="7344003" y="0"/>
                </a:moveTo>
                <a:lnTo>
                  <a:pt x="0" y="0"/>
                </a:lnTo>
                <a:lnTo>
                  <a:pt x="0" y="346278"/>
                </a:lnTo>
                <a:lnTo>
                  <a:pt x="7344003" y="346278"/>
                </a:lnTo>
                <a:lnTo>
                  <a:pt x="7344003" y="0"/>
                </a:lnTo>
                <a:close/>
              </a:path>
            </a:pathLst>
          </a:custGeom>
          <a:solidFill>
            <a:srgbClr val="E6E7E9"/>
          </a:solidFill>
        </p:spPr>
        <p:txBody>
          <a:bodyPr wrap="square" lIns="0" tIns="0" rIns="0" bIns="0" rtlCol="0"/>
          <a:lstStyle/>
          <a:p>
            <a:endParaRPr/>
          </a:p>
        </p:txBody>
      </p:sp>
      <p:sp>
        <p:nvSpPr>
          <p:cNvPr id="17" name="bg object 17"/>
          <p:cNvSpPr/>
          <p:nvPr/>
        </p:nvSpPr>
        <p:spPr>
          <a:xfrm>
            <a:off x="115201" y="118795"/>
            <a:ext cx="302895" cy="9944735"/>
          </a:xfrm>
          <a:custGeom>
            <a:avLst/>
            <a:gdLst/>
            <a:ahLst/>
            <a:cxnLst/>
            <a:rect l="l" t="t" r="r" b="b"/>
            <a:pathLst>
              <a:path w="302895" h="9944735">
                <a:moveTo>
                  <a:pt x="302399" y="1343393"/>
                </a:moveTo>
                <a:lnTo>
                  <a:pt x="0" y="1343393"/>
                </a:lnTo>
                <a:lnTo>
                  <a:pt x="0" y="9944151"/>
                </a:lnTo>
                <a:lnTo>
                  <a:pt x="302399" y="9944151"/>
                </a:lnTo>
                <a:lnTo>
                  <a:pt x="302399" y="1343393"/>
                </a:lnTo>
                <a:close/>
              </a:path>
              <a:path w="302895" h="9944735">
                <a:moveTo>
                  <a:pt x="302399" y="0"/>
                </a:moveTo>
                <a:lnTo>
                  <a:pt x="0" y="0"/>
                </a:lnTo>
                <a:lnTo>
                  <a:pt x="0" y="997102"/>
                </a:lnTo>
                <a:lnTo>
                  <a:pt x="302399" y="997102"/>
                </a:lnTo>
                <a:lnTo>
                  <a:pt x="302399" y="0"/>
                </a:lnTo>
                <a:close/>
              </a:path>
            </a:pathLst>
          </a:custGeom>
          <a:solidFill>
            <a:srgbClr val="005E8A"/>
          </a:solidFill>
        </p:spPr>
        <p:txBody>
          <a:bodyPr wrap="square" lIns="0" tIns="0" rIns="0" bIns="0" rtlCol="0"/>
          <a:lstStyle/>
          <a:p>
            <a:endParaRPr/>
          </a:p>
        </p:txBody>
      </p:sp>
      <p:sp>
        <p:nvSpPr>
          <p:cNvPr id="18" name="bg object 18"/>
          <p:cNvSpPr/>
          <p:nvPr/>
        </p:nvSpPr>
        <p:spPr>
          <a:xfrm>
            <a:off x="115201" y="10062947"/>
            <a:ext cx="7344409" cy="527050"/>
          </a:xfrm>
          <a:custGeom>
            <a:avLst/>
            <a:gdLst/>
            <a:ahLst/>
            <a:cxnLst/>
            <a:rect l="l" t="t" r="r" b="b"/>
            <a:pathLst>
              <a:path w="7344409" h="527050">
                <a:moveTo>
                  <a:pt x="7344003" y="0"/>
                </a:moveTo>
                <a:lnTo>
                  <a:pt x="0" y="0"/>
                </a:lnTo>
                <a:lnTo>
                  <a:pt x="0" y="526453"/>
                </a:lnTo>
                <a:lnTo>
                  <a:pt x="7344003" y="526453"/>
                </a:lnTo>
                <a:lnTo>
                  <a:pt x="7344003" y="0"/>
                </a:lnTo>
                <a:close/>
              </a:path>
            </a:pathLst>
          </a:custGeom>
          <a:solidFill>
            <a:srgbClr val="E6E7E9"/>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745048" y="375062"/>
            <a:ext cx="435039" cy="443612"/>
          </a:xfrm>
          <a:prstGeom prst="rect">
            <a:avLst/>
          </a:prstGeom>
        </p:spPr>
      </p:pic>
      <p:sp>
        <p:nvSpPr>
          <p:cNvPr id="20" name="bg object 20"/>
          <p:cNvSpPr/>
          <p:nvPr/>
        </p:nvSpPr>
        <p:spPr>
          <a:xfrm>
            <a:off x="5962147" y="10255313"/>
            <a:ext cx="1266190" cy="177165"/>
          </a:xfrm>
          <a:custGeom>
            <a:avLst/>
            <a:gdLst/>
            <a:ahLst/>
            <a:cxnLst/>
            <a:rect l="l" t="t" r="r" b="b"/>
            <a:pathLst>
              <a:path w="1266190" h="177165">
                <a:moveTo>
                  <a:pt x="42418" y="1523"/>
                </a:moveTo>
                <a:lnTo>
                  <a:pt x="29789" y="1789"/>
                </a:lnTo>
                <a:lnTo>
                  <a:pt x="18542" y="2508"/>
                </a:lnTo>
                <a:lnTo>
                  <a:pt x="8628" y="3559"/>
                </a:lnTo>
                <a:lnTo>
                  <a:pt x="0" y="4825"/>
                </a:lnTo>
                <a:lnTo>
                  <a:pt x="0" y="173989"/>
                </a:lnTo>
                <a:lnTo>
                  <a:pt x="22098" y="173989"/>
                </a:lnTo>
                <a:lnTo>
                  <a:pt x="22098" y="105409"/>
                </a:lnTo>
                <a:lnTo>
                  <a:pt x="56873" y="105409"/>
                </a:lnTo>
                <a:lnTo>
                  <a:pt x="69754" y="102203"/>
                </a:lnTo>
                <a:lnTo>
                  <a:pt x="82133" y="96325"/>
                </a:lnTo>
                <a:lnTo>
                  <a:pt x="90952" y="89153"/>
                </a:lnTo>
                <a:lnTo>
                  <a:pt x="33020" y="89153"/>
                </a:lnTo>
                <a:lnTo>
                  <a:pt x="26924" y="88645"/>
                </a:lnTo>
                <a:lnTo>
                  <a:pt x="22098" y="87375"/>
                </a:lnTo>
                <a:lnTo>
                  <a:pt x="22098" y="20827"/>
                </a:lnTo>
                <a:lnTo>
                  <a:pt x="25908" y="19811"/>
                </a:lnTo>
                <a:lnTo>
                  <a:pt x="33274" y="19049"/>
                </a:lnTo>
                <a:lnTo>
                  <a:pt x="93449" y="19049"/>
                </a:lnTo>
                <a:lnTo>
                  <a:pt x="90424" y="15747"/>
                </a:lnTo>
                <a:lnTo>
                  <a:pt x="81708" y="9667"/>
                </a:lnTo>
                <a:lnTo>
                  <a:pt x="70802" y="5206"/>
                </a:lnTo>
                <a:lnTo>
                  <a:pt x="57705" y="2460"/>
                </a:lnTo>
                <a:lnTo>
                  <a:pt x="42418" y="1523"/>
                </a:lnTo>
                <a:close/>
              </a:path>
              <a:path w="1266190" h="177165">
                <a:moveTo>
                  <a:pt x="56873" y="105409"/>
                </a:moveTo>
                <a:lnTo>
                  <a:pt x="22098" y="105409"/>
                </a:lnTo>
                <a:lnTo>
                  <a:pt x="27178" y="106679"/>
                </a:lnTo>
                <a:lnTo>
                  <a:pt x="33274" y="106933"/>
                </a:lnTo>
                <a:lnTo>
                  <a:pt x="39878" y="106933"/>
                </a:lnTo>
                <a:lnTo>
                  <a:pt x="55518" y="105747"/>
                </a:lnTo>
                <a:lnTo>
                  <a:pt x="56873" y="105409"/>
                </a:lnTo>
                <a:close/>
              </a:path>
              <a:path w="1266190" h="177165">
                <a:moveTo>
                  <a:pt x="93449" y="19049"/>
                </a:moveTo>
                <a:lnTo>
                  <a:pt x="42926" y="19049"/>
                </a:lnTo>
                <a:lnTo>
                  <a:pt x="59523" y="21109"/>
                </a:lnTo>
                <a:lnTo>
                  <a:pt x="72263" y="27336"/>
                </a:lnTo>
                <a:lnTo>
                  <a:pt x="80430" y="37802"/>
                </a:lnTo>
                <a:lnTo>
                  <a:pt x="83312" y="52577"/>
                </a:lnTo>
                <a:lnTo>
                  <a:pt x="80355" y="68258"/>
                </a:lnTo>
                <a:lnTo>
                  <a:pt x="71850" y="79724"/>
                </a:lnTo>
                <a:lnTo>
                  <a:pt x="58344" y="86760"/>
                </a:lnTo>
                <a:lnTo>
                  <a:pt x="40386" y="89153"/>
                </a:lnTo>
                <a:lnTo>
                  <a:pt x="90952" y="89153"/>
                </a:lnTo>
                <a:lnTo>
                  <a:pt x="105410" y="51561"/>
                </a:lnTo>
                <a:lnTo>
                  <a:pt x="104390" y="40679"/>
                </a:lnTo>
                <a:lnTo>
                  <a:pt x="101441" y="30987"/>
                </a:lnTo>
                <a:lnTo>
                  <a:pt x="96730" y="22629"/>
                </a:lnTo>
                <a:lnTo>
                  <a:pt x="93449" y="19049"/>
                </a:lnTo>
                <a:close/>
              </a:path>
              <a:path w="1266190" h="177165">
                <a:moveTo>
                  <a:pt x="232410" y="2793"/>
                </a:moveTo>
                <a:lnTo>
                  <a:pt x="140208" y="2793"/>
                </a:lnTo>
                <a:lnTo>
                  <a:pt x="140208" y="173989"/>
                </a:lnTo>
                <a:lnTo>
                  <a:pt x="162306" y="173989"/>
                </a:lnTo>
                <a:lnTo>
                  <a:pt x="162306" y="96519"/>
                </a:lnTo>
                <a:lnTo>
                  <a:pt x="227076" y="96519"/>
                </a:lnTo>
                <a:lnTo>
                  <a:pt x="227076" y="78231"/>
                </a:lnTo>
                <a:lnTo>
                  <a:pt x="162306" y="78231"/>
                </a:lnTo>
                <a:lnTo>
                  <a:pt x="162306" y="21335"/>
                </a:lnTo>
                <a:lnTo>
                  <a:pt x="232410" y="21335"/>
                </a:lnTo>
                <a:lnTo>
                  <a:pt x="232410" y="2793"/>
                </a:lnTo>
                <a:close/>
              </a:path>
              <a:path w="1266190" h="177165">
                <a:moveTo>
                  <a:pt x="311404" y="1523"/>
                </a:moveTo>
                <a:lnTo>
                  <a:pt x="299918" y="1758"/>
                </a:lnTo>
                <a:lnTo>
                  <a:pt x="288671" y="2444"/>
                </a:lnTo>
                <a:lnTo>
                  <a:pt x="278185" y="3559"/>
                </a:lnTo>
                <a:lnTo>
                  <a:pt x="268986" y="5079"/>
                </a:lnTo>
                <a:lnTo>
                  <a:pt x="268986" y="173989"/>
                </a:lnTo>
                <a:lnTo>
                  <a:pt x="291084" y="173989"/>
                </a:lnTo>
                <a:lnTo>
                  <a:pt x="291084" y="99821"/>
                </a:lnTo>
                <a:lnTo>
                  <a:pt x="353465" y="99821"/>
                </a:lnTo>
                <a:lnTo>
                  <a:pt x="351067" y="97281"/>
                </a:lnTo>
                <a:lnTo>
                  <a:pt x="342138" y="92455"/>
                </a:lnTo>
                <a:lnTo>
                  <a:pt x="342138" y="91693"/>
                </a:lnTo>
                <a:lnTo>
                  <a:pt x="354786" y="85474"/>
                </a:lnTo>
                <a:lnTo>
                  <a:pt x="357410" y="83057"/>
                </a:lnTo>
                <a:lnTo>
                  <a:pt x="291084" y="83057"/>
                </a:lnTo>
                <a:lnTo>
                  <a:pt x="291195" y="20542"/>
                </a:lnTo>
                <a:lnTo>
                  <a:pt x="294640" y="19557"/>
                </a:lnTo>
                <a:lnTo>
                  <a:pt x="302260" y="18541"/>
                </a:lnTo>
                <a:lnTo>
                  <a:pt x="363655" y="18541"/>
                </a:lnTo>
                <a:lnTo>
                  <a:pt x="360934" y="15493"/>
                </a:lnTo>
                <a:lnTo>
                  <a:pt x="352010" y="9239"/>
                </a:lnTo>
                <a:lnTo>
                  <a:pt x="341021" y="4889"/>
                </a:lnTo>
                <a:lnTo>
                  <a:pt x="327606" y="2349"/>
                </a:lnTo>
                <a:lnTo>
                  <a:pt x="311404" y="1523"/>
                </a:lnTo>
                <a:close/>
              </a:path>
              <a:path w="1266190" h="177165">
                <a:moveTo>
                  <a:pt x="353465" y="99821"/>
                </a:moveTo>
                <a:lnTo>
                  <a:pt x="311912" y="99821"/>
                </a:lnTo>
                <a:lnTo>
                  <a:pt x="325020" y="102020"/>
                </a:lnTo>
                <a:lnTo>
                  <a:pt x="334676" y="107886"/>
                </a:lnTo>
                <a:lnTo>
                  <a:pt x="341522" y="118038"/>
                </a:lnTo>
                <a:lnTo>
                  <a:pt x="346202" y="133095"/>
                </a:lnTo>
                <a:lnTo>
                  <a:pt x="349631" y="147808"/>
                </a:lnTo>
                <a:lnTo>
                  <a:pt x="352679" y="159734"/>
                </a:lnTo>
                <a:lnTo>
                  <a:pt x="355346" y="168564"/>
                </a:lnTo>
                <a:lnTo>
                  <a:pt x="357632" y="173989"/>
                </a:lnTo>
                <a:lnTo>
                  <a:pt x="380492" y="173989"/>
                </a:lnTo>
                <a:lnTo>
                  <a:pt x="377713" y="167219"/>
                </a:lnTo>
                <a:lnTo>
                  <a:pt x="374650" y="156971"/>
                </a:lnTo>
                <a:lnTo>
                  <a:pt x="371205" y="143486"/>
                </a:lnTo>
                <a:lnTo>
                  <a:pt x="367284" y="126999"/>
                </a:lnTo>
                <a:lnTo>
                  <a:pt x="363497" y="114744"/>
                </a:lnTo>
                <a:lnTo>
                  <a:pt x="358140" y="104774"/>
                </a:lnTo>
                <a:lnTo>
                  <a:pt x="353465" y="99821"/>
                </a:lnTo>
                <a:close/>
              </a:path>
              <a:path w="1266190" h="177165">
                <a:moveTo>
                  <a:pt x="363655" y="18541"/>
                </a:moveTo>
                <a:lnTo>
                  <a:pt x="312928" y="18541"/>
                </a:lnTo>
                <a:lnTo>
                  <a:pt x="328937" y="20542"/>
                </a:lnTo>
                <a:lnTo>
                  <a:pt x="341376" y="26352"/>
                </a:lnTo>
                <a:lnTo>
                  <a:pt x="349432" y="36258"/>
                </a:lnTo>
                <a:lnTo>
                  <a:pt x="352298" y="50545"/>
                </a:lnTo>
                <a:lnTo>
                  <a:pt x="349587" y="63877"/>
                </a:lnTo>
                <a:lnTo>
                  <a:pt x="341852" y="74136"/>
                </a:lnTo>
                <a:lnTo>
                  <a:pt x="329688" y="80728"/>
                </a:lnTo>
                <a:lnTo>
                  <a:pt x="313690" y="83057"/>
                </a:lnTo>
                <a:lnTo>
                  <a:pt x="357410" y="83057"/>
                </a:lnTo>
                <a:lnTo>
                  <a:pt x="365029" y="76041"/>
                </a:lnTo>
                <a:lnTo>
                  <a:pt x="371891" y="63511"/>
                </a:lnTo>
                <a:lnTo>
                  <a:pt x="374396" y="48005"/>
                </a:lnTo>
                <a:lnTo>
                  <a:pt x="373507" y="38425"/>
                </a:lnTo>
                <a:lnTo>
                  <a:pt x="370903" y="29654"/>
                </a:lnTo>
                <a:lnTo>
                  <a:pt x="366680" y="21931"/>
                </a:lnTo>
                <a:lnTo>
                  <a:pt x="363655" y="18541"/>
                </a:lnTo>
                <a:close/>
              </a:path>
              <a:path w="1266190" h="177165">
                <a:moveTo>
                  <a:pt x="426199" y="144779"/>
                </a:moveTo>
                <a:lnTo>
                  <a:pt x="408419" y="144779"/>
                </a:lnTo>
                <a:lnTo>
                  <a:pt x="402069" y="151383"/>
                </a:lnTo>
                <a:lnTo>
                  <a:pt x="402069" y="169925"/>
                </a:lnTo>
                <a:lnTo>
                  <a:pt x="408165" y="176783"/>
                </a:lnTo>
                <a:lnTo>
                  <a:pt x="426453" y="176783"/>
                </a:lnTo>
                <a:lnTo>
                  <a:pt x="432295" y="169925"/>
                </a:lnTo>
                <a:lnTo>
                  <a:pt x="432295" y="151383"/>
                </a:lnTo>
                <a:lnTo>
                  <a:pt x="426199" y="144779"/>
                </a:lnTo>
                <a:close/>
              </a:path>
              <a:path w="1266190" h="177165">
                <a:moveTo>
                  <a:pt x="545833" y="1015"/>
                </a:moveTo>
                <a:lnTo>
                  <a:pt x="507165" y="7647"/>
                </a:lnTo>
                <a:lnTo>
                  <a:pt x="478047" y="26066"/>
                </a:lnTo>
                <a:lnTo>
                  <a:pt x="459643" y="54058"/>
                </a:lnTo>
                <a:lnTo>
                  <a:pt x="453123" y="89407"/>
                </a:lnTo>
                <a:lnTo>
                  <a:pt x="454782" y="108620"/>
                </a:lnTo>
                <a:lnTo>
                  <a:pt x="476999" y="153161"/>
                </a:lnTo>
                <a:lnTo>
                  <a:pt x="522433" y="174486"/>
                </a:lnTo>
                <a:lnTo>
                  <a:pt x="541007" y="175767"/>
                </a:lnTo>
                <a:lnTo>
                  <a:pt x="557580" y="174799"/>
                </a:lnTo>
                <a:lnTo>
                  <a:pt x="572249" y="172402"/>
                </a:lnTo>
                <a:lnTo>
                  <a:pt x="584441" y="169338"/>
                </a:lnTo>
                <a:lnTo>
                  <a:pt x="593585" y="166369"/>
                </a:lnTo>
                <a:lnTo>
                  <a:pt x="593585" y="157479"/>
                </a:lnTo>
                <a:lnTo>
                  <a:pt x="542531" y="157479"/>
                </a:lnTo>
                <a:lnTo>
                  <a:pt x="515389" y="152792"/>
                </a:lnTo>
                <a:lnTo>
                  <a:pt x="494557" y="139223"/>
                </a:lnTo>
                <a:lnTo>
                  <a:pt x="481202" y="117510"/>
                </a:lnTo>
                <a:lnTo>
                  <a:pt x="476491" y="88391"/>
                </a:lnTo>
                <a:lnTo>
                  <a:pt x="481388" y="59527"/>
                </a:lnTo>
                <a:lnTo>
                  <a:pt x="495287" y="37877"/>
                </a:lnTo>
                <a:lnTo>
                  <a:pt x="516996" y="24276"/>
                </a:lnTo>
                <a:lnTo>
                  <a:pt x="545325" y="19557"/>
                </a:lnTo>
                <a:lnTo>
                  <a:pt x="585349" y="19557"/>
                </a:lnTo>
                <a:lnTo>
                  <a:pt x="588505" y="8889"/>
                </a:lnTo>
                <a:lnTo>
                  <a:pt x="581516" y="6159"/>
                </a:lnTo>
                <a:lnTo>
                  <a:pt x="571836" y="3619"/>
                </a:lnTo>
                <a:lnTo>
                  <a:pt x="559823" y="1746"/>
                </a:lnTo>
                <a:lnTo>
                  <a:pt x="545833" y="1015"/>
                </a:lnTo>
                <a:close/>
              </a:path>
              <a:path w="1266190" h="177165">
                <a:moveTo>
                  <a:pt x="593585" y="84073"/>
                </a:moveTo>
                <a:lnTo>
                  <a:pt x="537197" y="84073"/>
                </a:lnTo>
                <a:lnTo>
                  <a:pt x="537197" y="101853"/>
                </a:lnTo>
                <a:lnTo>
                  <a:pt x="571995" y="101853"/>
                </a:lnTo>
                <a:lnTo>
                  <a:pt x="571995" y="152907"/>
                </a:lnTo>
                <a:lnTo>
                  <a:pt x="567284" y="154693"/>
                </a:lnTo>
                <a:lnTo>
                  <a:pt x="560787" y="156146"/>
                </a:lnTo>
                <a:lnTo>
                  <a:pt x="552528" y="157122"/>
                </a:lnTo>
                <a:lnTo>
                  <a:pt x="542531" y="157479"/>
                </a:lnTo>
                <a:lnTo>
                  <a:pt x="593585" y="157479"/>
                </a:lnTo>
                <a:lnTo>
                  <a:pt x="593585" y="84073"/>
                </a:lnTo>
                <a:close/>
              </a:path>
              <a:path w="1266190" h="177165">
                <a:moveTo>
                  <a:pt x="585349" y="19557"/>
                </a:moveTo>
                <a:lnTo>
                  <a:pt x="545325" y="19557"/>
                </a:lnTo>
                <a:lnTo>
                  <a:pt x="557239" y="20137"/>
                </a:lnTo>
                <a:lnTo>
                  <a:pt x="567296" y="21716"/>
                </a:lnTo>
                <a:lnTo>
                  <a:pt x="575829" y="24058"/>
                </a:lnTo>
                <a:lnTo>
                  <a:pt x="583171" y="26923"/>
                </a:lnTo>
                <a:lnTo>
                  <a:pt x="585349" y="19557"/>
                </a:lnTo>
                <a:close/>
              </a:path>
              <a:path w="1266190" h="177165">
                <a:moveTo>
                  <a:pt x="701789" y="0"/>
                </a:moveTo>
                <a:lnTo>
                  <a:pt x="670078" y="6405"/>
                </a:lnTo>
                <a:lnTo>
                  <a:pt x="644893" y="24574"/>
                </a:lnTo>
                <a:lnTo>
                  <a:pt x="628280" y="52935"/>
                </a:lnTo>
                <a:lnTo>
                  <a:pt x="622287" y="89915"/>
                </a:lnTo>
                <a:lnTo>
                  <a:pt x="627954" y="125348"/>
                </a:lnTo>
                <a:lnTo>
                  <a:pt x="643813" y="152780"/>
                </a:lnTo>
                <a:lnTo>
                  <a:pt x="668150" y="170497"/>
                </a:lnTo>
                <a:lnTo>
                  <a:pt x="699249" y="176783"/>
                </a:lnTo>
                <a:lnTo>
                  <a:pt x="730102" y="170981"/>
                </a:lnTo>
                <a:lnTo>
                  <a:pt x="748096" y="158749"/>
                </a:lnTo>
                <a:lnTo>
                  <a:pt x="700519" y="158749"/>
                </a:lnTo>
                <a:lnTo>
                  <a:pt x="677306" y="153058"/>
                </a:lnTo>
                <a:lnTo>
                  <a:pt x="660165" y="137794"/>
                </a:lnTo>
                <a:lnTo>
                  <a:pt x="649548" y="115673"/>
                </a:lnTo>
                <a:lnTo>
                  <a:pt x="645909" y="89407"/>
                </a:lnTo>
                <a:lnTo>
                  <a:pt x="649338" y="62396"/>
                </a:lnTo>
                <a:lnTo>
                  <a:pt x="659625" y="39623"/>
                </a:lnTo>
                <a:lnTo>
                  <a:pt x="676770" y="23899"/>
                </a:lnTo>
                <a:lnTo>
                  <a:pt x="700773" y="18033"/>
                </a:lnTo>
                <a:lnTo>
                  <a:pt x="749345" y="18033"/>
                </a:lnTo>
                <a:lnTo>
                  <a:pt x="733531" y="6389"/>
                </a:lnTo>
                <a:lnTo>
                  <a:pt x="701789" y="0"/>
                </a:lnTo>
                <a:close/>
              </a:path>
              <a:path w="1266190" h="177165">
                <a:moveTo>
                  <a:pt x="749345" y="18033"/>
                </a:moveTo>
                <a:lnTo>
                  <a:pt x="700773" y="18033"/>
                </a:lnTo>
                <a:lnTo>
                  <a:pt x="724843" y="24122"/>
                </a:lnTo>
                <a:lnTo>
                  <a:pt x="741889" y="40068"/>
                </a:lnTo>
                <a:lnTo>
                  <a:pt x="752029" y="62396"/>
                </a:lnTo>
                <a:lnTo>
                  <a:pt x="755383" y="87629"/>
                </a:lnTo>
                <a:lnTo>
                  <a:pt x="751739" y="115137"/>
                </a:lnTo>
                <a:lnTo>
                  <a:pt x="741095" y="137763"/>
                </a:lnTo>
                <a:lnTo>
                  <a:pt x="723879" y="153102"/>
                </a:lnTo>
                <a:lnTo>
                  <a:pt x="700519" y="158749"/>
                </a:lnTo>
                <a:lnTo>
                  <a:pt x="748096" y="158749"/>
                </a:lnTo>
                <a:lnTo>
                  <a:pt x="755383" y="153796"/>
                </a:lnTo>
                <a:lnTo>
                  <a:pt x="772472" y="125563"/>
                </a:lnTo>
                <a:lnTo>
                  <a:pt x="778751" y="86613"/>
                </a:lnTo>
                <a:lnTo>
                  <a:pt x="773298" y="51649"/>
                </a:lnTo>
                <a:lnTo>
                  <a:pt x="757796" y="24256"/>
                </a:lnTo>
                <a:lnTo>
                  <a:pt x="749345" y="18033"/>
                </a:lnTo>
                <a:close/>
              </a:path>
              <a:path w="1266190" h="177165">
                <a:moveTo>
                  <a:pt x="818108" y="2793"/>
                </a:moveTo>
                <a:lnTo>
                  <a:pt x="794232" y="2793"/>
                </a:lnTo>
                <a:lnTo>
                  <a:pt x="850112" y="173989"/>
                </a:lnTo>
                <a:lnTo>
                  <a:pt x="874496" y="173989"/>
                </a:lnTo>
                <a:lnTo>
                  <a:pt x="882670" y="151129"/>
                </a:lnTo>
                <a:lnTo>
                  <a:pt x="863066" y="151129"/>
                </a:lnTo>
                <a:lnTo>
                  <a:pt x="859316" y="135913"/>
                </a:lnTo>
                <a:lnTo>
                  <a:pt x="854951" y="120205"/>
                </a:lnTo>
                <a:lnTo>
                  <a:pt x="850078" y="103981"/>
                </a:lnTo>
                <a:lnTo>
                  <a:pt x="844778" y="87121"/>
                </a:lnTo>
                <a:lnTo>
                  <a:pt x="818108" y="2793"/>
                </a:lnTo>
                <a:close/>
              </a:path>
              <a:path w="1266190" h="177165">
                <a:moveTo>
                  <a:pt x="935710" y="2793"/>
                </a:moveTo>
                <a:lnTo>
                  <a:pt x="912088" y="2793"/>
                </a:lnTo>
                <a:lnTo>
                  <a:pt x="883132" y="87375"/>
                </a:lnTo>
                <a:lnTo>
                  <a:pt x="877517" y="104052"/>
                </a:lnTo>
                <a:lnTo>
                  <a:pt x="872286" y="120268"/>
                </a:lnTo>
                <a:lnTo>
                  <a:pt x="867594" y="135953"/>
                </a:lnTo>
                <a:lnTo>
                  <a:pt x="863574" y="151129"/>
                </a:lnTo>
                <a:lnTo>
                  <a:pt x="882670" y="151129"/>
                </a:lnTo>
                <a:lnTo>
                  <a:pt x="935710" y="2793"/>
                </a:lnTo>
                <a:close/>
              </a:path>
              <a:path w="1266190" h="177165">
                <a:moveTo>
                  <a:pt x="960856" y="144779"/>
                </a:moveTo>
                <a:lnTo>
                  <a:pt x="943076" y="144779"/>
                </a:lnTo>
                <a:lnTo>
                  <a:pt x="936726" y="151383"/>
                </a:lnTo>
                <a:lnTo>
                  <a:pt x="936726" y="169925"/>
                </a:lnTo>
                <a:lnTo>
                  <a:pt x="942822" y="176783"/>
                </a:lnTo>
                <a:lnTo>
                  <a:pt x="961110" y="176783"/>
                </a:lnTo>
                <a:lnTo>
                  <a:pt x="966952" y="169925"/>
                </a:lnTo>
                <a:lnTo>
                  <a:pt x="966952" y="151383"/>
                </a:lnTo>
                <a:lnTo>
                  <a:pt x="960856" y="144779"/>
                </a:lnTo>
                <a:close/>
              </a:path>
              <a:path w="1266190" h="177165">
                <a:moveTo>
                  <a:pt x="1040358" y="1523"/>
                </a:moveTo>
                <a:lnTo>
                  <a:pt x="1028873" y="1758"/>
                </a:lnTo>
                <a:lnTo>
                  <a:pt x="1017625" y="2444"/>
                </a:lnTo>
                <a:lnTo>
                  <a:pt x="1007140" y="3559"/>
                </a:lnTo>
                <a:lnTo>
                  <a:pt x="997940" y="5079"/>
                </a:lnTo>
                <a:lnTo>
                  <a:pt x="997940" y="173989"/>
                </a:lnTo>
                <a:lnTo>
                  <a:pt x="1020038" y="173989"/>
                </a:lnTo>
                <a:lnTo>
                  <a:pt x="1020038" y="99821"/>
                </a:lnTo>
                <a:lnTo>
                  <a:pt x="1082419" y="99821"/>
                </a:lnTo>
                <a:lnTo>
                  <a:pt x="1080022" y="97281"/>
                </a:lnTo>
                <a:lnTo>
                  <a:pt x="1071092" y="92455"/>
                </a:lnTo>
                <a:lnTo>
                  <a:pt x="1071092" y="91693"/>
                </a:lnTo>
                <a:lnTo>
                  <a:pt x="1083741" y="85474"/>
                </a:lnTo>
                <a:lnTo>
                  <a:pt x="1086365" y="83057"/>
                </a:lnTo>
                <a:lnTo>
                  <a:pt x="1020038" y="83057"/>
                </a:lnTo>
                <a:lnTo>
                  <a:pt x="1020149" y="20542"/>
                </a:lnTo>
                <a:lnTo>
                  <a:pt x="1023594" y="19557"/>
                </a:lnTo>
                <a:lnTo>
                  <a:pt x="1031214" y="18541"/>
                </a:lnTo>
                <a:lnTo>
                  <a:pt x="1092609" y="18541"/>
                </a:lnTo>
                <a:lnTo>
                  <a:pt x="1089888" y="15493"/>
                </a:lnTo>
                <a:lnTo>
                  <a:pt x="1080970" y="9239"/>
                </a:lnTo>
                <a:lnTo>
                  <a:pt x="1069981" y="4889"/>
                </a:lnTo>
                <a:lnTo>
                  <a:pt x="1056563" y="2349"/>
                </a:lnTo>
                <a:lnTo>
                  <a:pt x="1040358" y="1523"/>
                </a:lnTo>
                <a:close/>
              </a:path>
              <a:path w="1266190" h="177165">
                <a:moveTo>
                  <a:pt x="1082419" y="99821"/>
                </a:moveTo>
                <a:lnTo>
                  <a:pt x="1040866" y="99821"/>
                </a:lnTo>
                <a:lnTo>
                  <a:pt x="1053975" y="102020"/>
                </a:lnTo>
                <a:lnTo>
                  <a:pt x="1063631" y="107886"/>
                </a:lnTo>
                <a:lnTo>
                  <a:pt x="1070477" y="118038"/>
                </a:lnTo>
                <a:lnTo>
                  <a:pt x="1075156" y="133095"/>
                </a:lnTo>
                <a:lnTo>
                  <a:pt x="1078585" y="147808"/>
                </a:lnTo>
                <a:lnTo>
                  <a:pt x="1081633" y="159734"/>
                </a:lnTo>
                <a:lnTo>
                  <a:pt x="1084300" y="168564"/>
                </a:lnTo>
                <a:lnTo>
                  <a:pt x="1086586" y="173989"/>
                </a:lnTo>
                <a:lnTo>
                  <a:pt x="1109446" y="173989"/>
                </a:lnTo>
                <a:lnTo>
                  <a:pt x="1106668" y="167219"/>
                </a:lnTo>
                <a:lnTo>
                  <a:pt x="1103604" y="156971"/>
                </a:lnTo>
                <a:lnTo>
                  <a:pt x="1100159" y="143486"/>
                </a:lnTo>
                <a:lnTo>
                  <a:pt x="1096238" y="126999"/>
                </a:lnTo>
                <a:lnTo>
                  <a:pt x="1092452" y="114744"/>
                </a:lnTo>
                <a:lnTo>
                  <a:pt x="1087094" y="104774"/>
                </a:lnTo>
                <a:lnTo>
                  <a:pt x="1082419" y="99821"/>
                </a:lnTo>
                <a:close/>
              </a:path>
              <a:path w="1266190" h="177165">
                <a:moveTo>
                  <a:pt x="1092609" y="18541"/>
                </a:moveTo>
                <a:lnTo>
                  <a:pt x="1041882" y="18541"/>
                </a:lnTo>
                <a:lnTo>
                  <a:pt x="1057892" y="20542"/>
                </a:lnTo>
                <a:lnTo>
                  <a:pt x="1070330" y="26352"/>
                </a:lnTo>
                <a:lnTo>
                  <a:pt x="1078387" y="36258"/>
                </a:lnTo>
                <a:lnTo>
                  <a:pt x="1081252" y="50545"/>
                </a:lnTo>
                <a:lnTo>
                  <a:pt x="1078541" y="63877"/>
                </a:lnTo>
                <a:lnTo>
                  <a:pt x="1070806" y="74136"/>
                </a:lnTo>
                <a:lnTo>
                  <a:pt x="1058642" y="80728"/>
                </a:lnTo>
                <a:lnTo>
                  <a:pt x="1042644" y="83057"/>
                </a:lnTo>
                <a:lnTo>
                  <a:pt x="1086365" y="83057"/>
                </a:lnTo>
                <a:lnTo>
                  <a:pt x="1093984" y="76041"/>
                </a:lnTo>
                <a:lnTo>
                  <a:pt x="1100846" y="63511"/>
                </a:lnTo>
                <a:lnTo>
                  <a:pt x="1103350" y="48005"/>
                </a:lnTo>
                <a:lnTo>
                  <a:pt x="1102461" y="38425"/>
                </a:lnTo>
                <a:lnTo>
                  <a:pt x="1099858" y="29654"/>
                </a:lnTo>
                <a:lnTo>
                  <a:pt x="1095635" y="21931"/>
                </a:lnTo>
                <a:lnTo>
                  <a:pt x="1092609" y="18541"/>
                </a:lnTo>
                <a:close/>
              </a:path>
              <a:path w="1266190" h="177165">
                <a:moveTo>
                  <a:pt x="1161770" y="2793"/>
                </a:moveTo>
                <a:lnTo>
                  <a:pt x="1139418" y="2793"/>
                </a:lnTo>
                <a:lnTo>
                  <a:pt x="1139488" y="104139"/>
                </a:lnTo>
                <a:lnTo>
                  <a:pt x="1144093" y="137457"/>
                </a:lnTo>
                <a:lnTo>
                  <a:pt x="1157008" y="160115"/>
                </a:lnTo>
                <a:lnTo>
                  <a:pt x="1176494" y="172819"/>
                </a:lnTo>
                <a:lnTo>
                  <a:pt x="1200886" y="176783"/>
                </a:lnTo>
                <a:lnTo>
                  <a:pt x="1226651" y="172589"/>
                </a:lnTo>
                <a:lnTo>
                  <a:pt x="1247178" y="159416"/>
                </a:lnTo>
                <a:lnTo>
                  <a:pt x="1247571" y="158749"/>
                </a:lnTo>
                <a:lnTo>
                  <a:pt x="1201648" y="158749"/>
                </a:lnTo>
                <a:lnTo>
                  <a:pt x="1185773" y="155610"/>
                </a:lnTo>
                <a:lnTo>
                  <a:pt x="1173137" y="145827"/>
                </a:lnTo>
                <a:lnTo>
                  <a:pt x="1164786" y="128853"/>
                </a:lnTo>
                <a:lnTo>
                  <a:pt x="1161770" y="104139"/>
                </a:lnTo>
                <a:lnTo>
                  <a:pt x="1161770" y="2793"/>
                </a:lnTo>
                <a:close/>
              </a:path>
              <a:path w="1266190" h="177165">
                <a:moveTo>
                  <a:pt x="1265656" y="2793"/>
                </a:moveTo>
                <a:lnTo>
                  <a:pt x="1243304" y="2793"/>
                </a:lnTo>
                <a:lnTo>
                  <a:pt x="1243304" y="104139"/>
                </a:lnTo>
                <a:lnTo>
                  <a:pt x="1240367" y="128639"/>
                </a:lnTo>
                <a:lnTo>
                  <a:pt x="1232001" y="145637"/>
                </a:lnTo>
                <a:lnTo>
                  <a:pt x="1218872" y="155539"/>
                </a:lnTo>
                <a:lnTo>
                  <a:pt x="1201648" y="158749"/>
                </a:lnTo>
                <a:lnTo>
                  <a:pt x="1247571" y="158749"/>
                </a:lnTo>
                <a:lnTo>
                  <a:pt x="1260751" y="136386"/>
                </a:lnTo>
                <a:lnTo>
                  <a:pt x="1265656" y="102615"/>
                </a:lnTo>
                <a:lnTo>
                  <a:pt x="1265656" y="2793"/>
                </a:lnTo>
                <a:close/>
              </a:path>
            </a:pathLst>
          </a:custGeom>
          <a:solidFill>
            <a:srgbClr val="005E8A"/>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2/5/2025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BF8230BF-5BAD-6940-B344-5EFA1A4880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7556500" cy="10688791"/>
          </a:xfrm>
          <a:prstGeom prst="rect">
            <a:avLst/>
          </a:prstGeom>
        </p:spPr>
      </p:pic>
      <p:sp>
        <p:nvSpPr>
          <p:cNvPr id="2" name="object 2"/>
          <p:cNvSpPr txBox="1"/>
          <p:nvPr/>
        </p:nvSpPr>
        <p:spPr>
          <a:xfrm>
            <a:off x="1263650" y="241300"/>
            <a:ext cx="5832475" cy="628377"/>
          </a:xfrm>
          <a:prstGeom prst="rect">
            <a:avLst/>
          </a:prstGeom>
        </p:spPr>
        <p:txBody>
          <a:bodyPr vert="horz" wrap="square" lIns="0" tIns="12700" rIns="0" bIns="0" rtlCol="0">
            <a:spAutoFit/>
          </a:bodyPr>
          <a:lstStyle/>
          <a:p>
            <a:pPr algn="ctr"/>
            <a:r>
              <a:rPr lang="ru-RU" sz="2000" b="1" spc="-35" dirty="0" smtClean="0">
                <a:solidFill>
                  <a:srgbClr val="005E8A"/>
                </a:solidFill>
                <a:latin typeface="Montserrat" pitchFamily="2" charset="-52"/>
                <a:cs typeface="Arial"/>
              </a:rPr>
              <a:t>КАК САМОЗАНЯТЫЕ  МОГУТ ПОВЛИЯТЬ </a:t>
            </a:r>
          </a:p>
          <a:p>
            <a:pPr algn="ctr"/>
            <a:r>
              <a:rPr lang="ru-RU" sz="2000" b="1" spc="-35" dirty="0" smtClean="0">
                <a:solidFill>
                  <a:srgbClr val="005E8A"/>
                </a:solidFill>
                <a:latin typeface="Montserrat" pitchFamily="2" charset="-52"/>
                <a:cs typeface="Arial"/>
              </a:rPr>
              <a:t>НА РАЗМЕР БУДУЩЕЙ ПЕНСИИ?</a:t>
            </a:r>
          </a:p>
        </p:txBody>
      </p:sp>
      <p:sp>
        <p:nvSpPr>
          <p:cNvPr id="3" name="Прямоугольник 2"/>
          <p:cNvSpPr/>
          <p:nvPr/>
        </p:nvSpPr>
        <p:spPr>
          <a:xfrm>
            <a:off x="501650" y="2083633"/>
            <a:ext cx="6858000" cy="338554"/>
          </a:xfrm>
          <a:prstGeom prst="rect">
            <a:avLst/>
          </a:prstGeom>
        </p:spPr>
        <p:txBody>
          <a:bodyPr wrap="square">
            <a:spAutoFit/>
          </a:bodyPr>
          <a:lstStyle/>
          <a:p>
            <a:endParaRPr lang="ru-RU" sz="1600" b="1" dirty="0">
              <a:solidFill>
                <a:srgbClr val="FF0000"/>
              </a:solidFill>
              <a:latin typeface="Montserrat" pitchFamily="2" charset="-52"/>
            </a:endParaRPr>
          </a:p>
        </p:txBody>
      </p:sp>
      <p:sp>
        <p:nvSpPr>
          <p:cNvPr id="4" name="TextBox 3"/>
          <p:cNvSpPr txBox="1"/>
          <p:nvPr/>
        </p:nvSpPr>
        <p:spPr>
          <a:xfrm>
            <a:off x="425450" y="1384300"/>
            <a:ext cx="6934200" cy="9140964"/>
          </a:xfrm>
          <a:prstGeom prst="rect">
            <a:avLst/>
          </a:prstGeom>
          <a:noFill/>
        </p:spPr>
        <p:txBody>
          <a:bodyPr wrap="square" rtlCol="0">
            <a:spAutoFit/>
          </a:bodyPr>
          <a:lstStyle/>
          <a:p>
            <a:pPr indent="360000" algn="just"/>
            <a:r>
              <a:rPr lang="ru-RU" sz="1200" dirty="0" err="1" smtClean="0"/>
              <a:t>Самозанятые</a:t>
            </a:r>
            <a:r>
              <a:rPr lang="ru-RU" sz="1200" dirty="0" smtClean="0"/>
              <a:t> граждане вправе не уплачивать страховые взносы на обязательное пенсионное страхование. Физические лица и индивидуальные предприниматели не признаются плательщиками страховых взносов за период применения специального налогового режима НПД («Налог на профессиональный доход»). А это значит,  что у них в этот период времени не формируются пенсионные права.</a:t>
            </a:r>
          </a:p>
          <a:p>
            <a:pPr indent="360000" algn="just"/>
            <a:r>
              <a:rPr lang="ru-RU" sz="1200" dirty="0" smtClean="0"/>
              <a:t>Для того чтобы данная категория граждан имела возможность формировать пенсионные права, законодательством с 2020 года предусмотрена возможность добровольной уплаты взносов на пенсию. Это позволит отразить период деятельности в общем стаже и накопить пенсионные коэффициенты. </a:t>
            </a:r>
          </a:p>
          <a:p>
            <a:pPr indent="360000" algn="just"/>
            <a:r>
              <a:rPr lang="ru-RU" sz="1200" dirty="0" smtClean="0"/>
              <a:t>Не менее 15 лет страхового стажа и 30 индивидуальных пенсионных коэффициентов (ИПК) потребуется накопить за трудовую жизнь тем, кто хочет выйти на пенсию после 2025 года. ИПК зависят от суммы страховых взносов, которые уплачены. Если ИПК или стажа не хватает, выход на пенсию придется отложить, даже если наступил пенсионный возраст. </a:t>
            </a:r>
          </a:p>
          <a:p>
            <a:pPr indent="360000" algn="just"/>
            <a:r>
              <a:rPr lang="ru-RU" sz="1200" dirty="0" smtClean="0"/>
              <a:t>Порядок вступления в правоотношения по ОПС утвержден Приказом Минтруда России от 31.05.2017 №462н. </a:t>
            </a:r>
          </a:p>
          <a:p>
            <a:pPr indent="360000" algn="just"/>
            <a:r>
              <a:rPr lang="ru-RU" sz="1200" dirty="0" smtClean="0"/>
              <a:t>Прежде всего, необходимо зарегистрироваться в Социальном фонде в качестве лица, добровольно вступившего в правоотношения по обязательному пенсионному страхованию. Сделать это можно в личном кабинете на сайте СФР или портале </a:t>
            </a:r>
            <a:r>
              <a:rPr lang="ru-RU" sz="1200" dirty="0" err="1" smtClean="0"/>
              <a:t>Госуслуг</a:t>
            </a:r>
            <a:r>
              <a:rPr lang="ru-RU" sz="1200" dirty="0" smtClean="0"/>
              <a:t>, в приложении налоговой службы «Мой налог», а также лично в клиентской службе ОСФР по Красноярскому краю или  воспользовавшись услугами почтовой (электронной) связи способом, позволяющим подтвердить факт и дату отправлении.</a:t>
            </a:r>
          </a:p>
          <a:p>
            <a:pPr indent="360000" algn="just"/>
            <a:r>
              <a:rPr lang="ru-RU" sz="1200" dirty="0" smtClean="0"/>
              <a:t>При подаче заявления лично к нему прикладываются </a:t>
            </a:r>
            <a:r>
              <a:rPr lang="ru-RU" sz="1200" dirty="0" smtClean="0"/>
              <a:t>документы:</a:t>
            </a:r>
            <a:endParaRPr lang="ru-RU" sz="1200" dirty="0" smtClean="0"/>
          </a:p>
          <a:p>
            <a:pPr marL="171450" indent="-171450" algn="just">
              <a:buFont typeface="Wingdings" panose="05000000000000000000" pitchFamily="2" charset="2"/>
              <a:buChar char="§"/>
            </a:pPr>
            <a:r>
              <a:rPr lang="ru-RU" sz="1200" b="1" dirty="0" smtClean="0"/>
              <a:t>документ</a:t>
            </a:r>
            <a:r>
              <a:rPr lang="ru-RU" sz="1200" b="1" dirty="0" smtClean="0"/>
              <a:t>, удостоверяющий личность заявителя (копии);  </a:t>
            </a:r>
            <a:endParaRPr lang="ru-RU" sz="1200" b="1" dirty="0" smtClean="0"/>
          </a:p>
          <a:p>
            <a:pPr marL="171450" indent="-171450">
              <a:buFont typeface="Wingdings" panose="05000000000000000000" pitchFamily="2" charset="2"/>
              <a:buChar char="§"/>
            </a:pPr>
            <a:r>
              <a:rPr lang="ru-RU" sz="1200" b="1" dirty="0"/>
              <a:t>документы (их копии), подтверждающие факт работы заявителя или факт приглашения его на работу за пределами территории РФ, либо дающие право на осуществление деятельности за пределами территории РФ (только для лиц, работающих за пределами территории РФ либо получивших право заниматься предпринимательской или иной деятельностью за пределами территории РФ в соответствии с законодательством государства, на территории которого осуществляется указанная частная деятельность);</a:t>
            </a:r>
          </a:p>
          <a:p>
            <a:pPr marL="171450" indent="-171450">
              <a:buFont typeface="Wingdings" panose="05000000000000000000" pitchFamily="2" charset="2"/>
              <a:buChar char="§"/>
            </a:pPr>
            <a:r>
              <a:rPr lang="ru-RU" sz="1200" b="1" dirty="0"/>
              <a:t> </a:t>
            </a:r>
            <a:r>
              <a:rPr lang="ru-RU" sz="1200" b="1" dirty="0" smtClean="0"/>
              <a:t>документ</a:t>
            </a:r>
            <a:r>
              <a:rPr lang="ru-RU" sz="1200" b="1" dirty="0"/>
              <a:t>, удостоверяющий личность физического лица (копия), за которое уплачиваются страховые взносы (в случае уплаты за него другим физическим лицом</a:t>
            </a:r>
            <a:r>
              <a:rPr lang="ru-RU" sz="1200" b="1" dirty="0" smtClean="0"/>
              <a:t>);</a:t>
            </a:r>
          </a:p>
          <a:p>
            <a:pPr marL="171450" indent="-171450">
              <a:buFont typeface="Wingdings" panose="05000000000000000000" pitchFamily="2" charset="2"/>
              <a:buChar char="§"/>
            </a:pPr>
            <a:r>
              <a:rPr lang="ru-RU" sz="1200" b="1" dirty="0" smtClean="0"/>
              <a:t>сведения </a:t>
            </a:r>
            <a:r>
              <a:rPr lang="ru-RU" sz="1200" b="1" dirty="0" smtClean="0"/>
              <a:t>(информация), подтверждающие факт постановки на учет в налоговом органе в качестве налогоплательщика, применяющего специальный налоговый режим «Налог на профессиональный доход</a:t>
            </a:r>
            <a:r>
              <a:rPr lang="ru-RU" sz="1200" b="1" dirty="0" smtClean="0"/>
              <a:t>» </a:t>
            </a:r>
            <a:r>
              <a:rPr lang="ru-RU" sz="1200" b="1" dirty="0"/>
              <a:t>(только для лиц применяющих специальный налоговый режим в соответствии с Федеральным законом от 27.11.2018 № 422</a:t>
            </a:r>
            <a:r>
              <a:rPr lang="ru-RU" sz="1200" b="1" dirty="0" smtClean="0"/>
              <a:t>)</a:t>
            </a:r>
            <a:r>
              <a:rPr lang="ru-RU" sz="1200" b="1" dirty="0" smtClean="0"/>
              <a:t>;</a:t>
            </a:r>
            <a:endParaRPr lang="ru-RU" sz="1200" b="1" dirty="0"/>
          </a:p>
          <a:p>
            <a:pPr marL="171450" indent="-171450">
              <a:buFont typeface="Wingdings" panose="05000000000000000000" pitchFamily="2" charset="2"/>
              <a:buChar char="§"/>
            </a:pPr>
            <a:r>
              <a:rPr lang="ru-RU" sz="1200" b="1" dirty="0" smtClean="0"/>
              <a:t>сведения </a:t>
            </a:r>
            <a:r>
              <a:rPr lang="ru-RU" sz="1200" b="1" dirty="0" smtClean="0"/>
              <a:t>(информация), подтверждающие факт постановки на учет в налоговом органе физического лица в качестве адвоката, </a:t>
            </a:r>
            <a:r>
              <a:rPr lang="ru-RU" sz="1200" b="1" dirty="0"/>
              <a:t>и документы (копии) или сведения, подтверждающие факт получения пенсии за выслугу лет или пенсии по инвалидности в соответствии с Законом от 12 февраля 1993 г. № </a:t>
            </a:r>
            <a:r>
              <a:rPr lang="ru-RU" sz="1200" b="1" dirty="0" smtClean="0"/>
              <a:t>4468-1</a:t>
            </a:r>
            <a:r>
              <a:rPr lang="ru-RU" sz="1200" b="1" dirty="0" smtClean="0"/>
              <a:t>.</a:t>
            </a:r>
            <a:endParaRPr lang="ru-RU" sz="1200" b="1" dirty="0" smtClean="0"/>
          </a:p>
          <a:p>
            <a:pPr indent="360000" algn="just"/>
            <a:r>
              <a:rPr lang="ru-RU" sz="1200" dirty="0" smtClean="0"/>
              <a:t>Второй необходимый шаг  для формирования пенсионных прав - это уплата страховых взносов. Гражданин сам решает, какую сумму взносов перечислить на свой пенсионный счет в текущем году (но не ниже минимального размера в год), а также как производить уплату: разом или несколькими платежами. </a:t>
            </a:r>
          </a:p>
          <a:p>
            <a:pPr indent="457200" algn="just"/>
            <a:r>
              <a:rPr lang="ru-RU" sz="1200" b="1" dirty="0" smtClean="0"/>
              <a:t>Наименьшая сумма взноса рассчитывается так: МРОТ х 22% х 12 месяцев = 22 440 руб. х 22%  х 12 = 59 241.60 рублей. Такой взнос в 2025 году конвертируется в 1.209 индивидуальных пенсионных  коэффициентов.</a:t>
            </a:r>
          </a:p>
          <a:p>
            <a:pPr indent="457200"/>
            <a:r>
              <a:rPr lang="ru-RU" sz="1200" b="1" dirty="0" smtClean="0"/>
              <a:t>Максимальный сумма взноса рассчитывается как: 8МРОТ х 22% х12 месяцев = 8 х 22 440 руб. х 22% х 12 = 473 932,80 рубль. Платёж в 2025 году в таком размере будет преобразован в 9.670 индивидуальных пенсионных коэффициентов.</a:t>
            </a:r>
            <a:endParaRPr lang="ru-RU" sz="1200" b="1" dirty="0" smtClean="0"/>
          </a:p>
        </p:txBody>
      </p:sp>
      <p:sp>
        <p:nvSpPr>
          <p:cNvPr id="8" name="Прямоугольник 7"/>
          <p:cNvSpPr/>
          <p:nvPr/>
        </p:nvSpPr>
        <p:spPr>
          <a:xfrm>
            <a:off x="425450" y="3136900"/>
            <a:ext cx="6858000" cy="461665"/>
          </a:xfrm>
          <a:prstGeom prst="rect">
            <a:avLst/>
          </a:prstGeom>
        </p:spPr>
        <p:txBody>
          <a:bodyPr wrap="square">
            <a:spAutoFit/>
          </a:bodyPr>
          <a:lstStyle/>
          <a:p>
            <a:pPr indent="360000"/>
            <a:endParaRPr lang="ru-RU" sz="1200" dirty="0" smtClean="0"/>
          </a:p>
          <a:p>
            <a:pPr indent="360000" algn="just"/>
            <a:endParaRPr lang="ru-RU"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2650" y="2285305"/>
            <a:ext cx="6324600" cy="1384995"/>
          </a:xfrm>
          <a:prstGeom prst="rect">
            <a:avLst/>
          </a:prstGeom>
          <a:noFill/>
        </p:spPr>
        <p:txBody>
          <a:bodyPr wrap="square" rtlCol="0">
            <a:spAutoFit/>
          </a:bodyPr>
          <a:lstStyle/>
          <a:p>
            <a:pPr indent="360000" algn="just">
              <a:tabLst>
                <a:tab pos="450850" algn="l"/>
                <a:tab pos="4927600" algn="r"/>
                <a:tab pos="5022850" algn="r"/>
              </a:tabLst>
            </a:pPr>
            <a:r>
              <a:rPr lang="ru-RU" sz="1200" dirty="0" smtClean="0"/>
              <a:t>Если заявление в Социальный фонд подано не с начала года, то размер взноса, определяется пропорционально количеству оставшихся до конца года календарных месяцев. С какой периодичностью платить, можно решить самостоятельно, но важно, чтобы платеж был внесен до 31 декабря. </a:t>
            </a:r>
          </a:p>
          <a:p>
            <a:pPr indent="360000" algn="just">
              <a:tabLst>
                <a:tab pos="450850" algn="l"/>
                <a:tab pos="4927600" algn="r"/>
                <a:tab pos="5022850" algn="r"/>
              </a:tabLst>
            </a:pPr>
            <a:r>
              <a:rPr lang="ru-RU" sz="1200" dirty="0" smtClean="0"/>
              <a:t>Всю дополнительную информацию по уплате дополнительных страховых взносов на обязательное пенсионное страхование и  реквизиты для уплаты вы можете уточнить на странице Отделения СФР по Красноярскому краю по приведенному </a:t>
            </a:r>
            <a:r>
              <a:rPr lang="en-US" sz="1200" dirty="0" smtClean="0"/>
              <a:t>QR-</a:t>
            </a:r>
            <a:r>
              <a:rPr lang="ru-RU" sz="1200" dirty="0" smtClean="0"/>
              <a:t>коду.</a:t>
            </a:r>
          </a:p>
        </p:txBody>
      </p:sp>
      <p:sp>
        <p:nvSpPr>
          <p:cNvPr id="4" name="Прямоугольник 3"/>
          <p:cNvSpPr/>
          <p:nvPr/>
        </p:nvSpPr>
        <p:spPr>
          <a:xfrm>
            <a:off x="882650" y="1917701"/>
            <a:ext cx="6324600" cy="461665"/>
          </a:xfrm>
          <a:prstGeom prst="rect">
            <a:avLst/>
          </a:prstGeom>
        </p:spPr>
        <p:txBody>
          <a:bodyPr wrap="square">
            <a:spAutoFit/>
          </a:bodyPr>
          <a:lstStyle/>
          <a:p>
            <a:pPr indent="360000" algn="just"/>
            <a:r>
              <a:rPr lang="ru-RU" sz="1200" dirty="0" smtClean="0"/>
              <a:t>Размер </a:t>
            </a:r>
            <a:r>
              <a:rPr lang="ru-RU" sz="1200" dirty="0"/>
              <a:t>МРОТ  (минимальный размер оплаты труда) ежегодно утверждается  правительством Российской Федерации.</a:t>
            </a:r>
            <a:endParaRPr lang="ru-RU" sz="1200" b="1" dirty="0"/>
          </a:p>
        </p:txBody>
      </p:sp>
      <p:pic>
        <p:nvPicPr>
          <p:cNvPr id="5" name="Picture 2"/>
          <p:cNvPicPr>
            <a:picLocks noChangeAspect="1" noChangeArrowheads="1"/>
          </p:cNvPicPr>
          <p:nvPr/>
        </p:nvPicPr>
        <p:blipFill>
          <a:blip r:embed="rId2" cstate="print"/>
          <a:srcRect/>
          <a:stretch>
            <a:fillRect/>
          </a:stretch>
        </p:blipFill>
        <p:spPr bwMode="auto">
          <a:xfrm>
            <a:off x="5530850" y="8013700"/>
            <a:ext cx="1851660" cy="1828800"/>
          </a:xfrm>
          <a:prstGeom prst="rect">
            <a:avLst/>
          </a:prstGeom>
          <a:noFill/>
          <a:ln w="9525">
            <a:noFill/>
            <a:miter lim="800000"/>
            <a:headEnd/>
            <a:tailEnd/>
          </a:ln>
        </p:spPr>
      </p:pic>
    </p:spTree>
    <p:extLst>
      <p:ext uri="{BB962C8B-B14F-4D97-AF65-F5344CB8AC3E}">
        <p14:creationId xmlns:p14="http://schemas.microsoft.com/office/powerpoint/2010/main" val="3210421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F6634A7975D5E34A83AFB31ED49E5744" ma:contentTypeVersion="1" ma:contentTypeDescription="Создание документа." ma:contentTypeScope="" ma:versionID="1078bd1ef1d572c7dca390f764ed0462">
  <xsd:schema xmlns:xsd="http://www.w3.org/2001/XMLSchema" xmlns:xs="http://www.w3.org/2001/XMLSchema" xmlns:p="http://schemas.microsoft.com/office/2006/metadata/properties" xmlns:ns1="http://schemas.microsoft.com/sharepoint/v3" targetNamespace="http://schemas.microsoft.com/office/2006/metadata/properties" ma:root="true" ma:fieldsID="02402044d00666072b1aaa621031ea5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Дата начала расписания" ma:description="" ma:hidden="true" ma:internalName="PublishingStartDate">
      <xsd:simpleType>
        <xsd:restriction base="dms:Unknown"/>
      </xsd:simpleType>
    </xsd:element>
    <xsd:element name="PublishingExpirationDate" ma:index="9" nillable="true" ma:displayName="Дата окончания расписания"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5C56D85-38E2-45DC-97E0-AAC37853AD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9A37E4-CD30-46E6-86E7-1915CBDDF25F}">
  <ds:schemaRefs>
    <ds:schemaRef ds:uri="http://schemas.microsoft.com/sharepoint/v3/contenttype/forms"/>
  </ds:schemaRefs>
</ds:datastoreItem>
</file>

<file path=customXml/itemProps3.xml><?xml version="1.0" encoding="utf-8"?>
<ds:datastoreItem xmlns:ds="http://schemas.openxmlformats.org/officeDocument/2006/customXml" ds:itemID="{0F726C95-FB30-4DD0-A2CB-3CA014D35250}">
  <ds:schemaRefs>
    <ds:schemaRef ds:uri="http://purl.org/dc/dcmitype/"/>
    <ds:schemaRef ds:uri="http://www.w3.org/XML/1998/namespace"/>
    <ds:schemaRef ds:uri="http://purl.org/dc/elements/1.1/"/>
    <ds:schemaRef ds:uri="http://purl.org/dc/term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413</TotalTime>
  <Words>187</Words>
  <Application>Microsoft Office PowerPoint</Application>
  <PresentationFormat>Произвольный</PresentationFormat>
  <Paragraphs>19</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Office Theme</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Колтыпина Галина Алексеевна</dc:creator>
  <cp:lastModifiedBy>Садаков Роман Сергеевич</cp:lastModifiedBy>
  <cp:revision>34</cp:revision>
  <cp:lastPrinted>2025-02-05T02:33:03Z</cp:lastPrinted>
  <dcterms:created xsi:type="dcterms:W3CDTF">2022-03-09T10:41:17Z</dcterms:created>
  <dcterms:modified xsi:type="dcterms:W3CDTF">2025-02-05T03:01:25Z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2022-03-09T00:00:00Z</vt:filetime>
  </property>
  <property fmtid="{D5CDD505-2E9C-101B-9397-08002B2CF9AE}" pid="3" name="Creator">
    <vt:lpwstr>Adobe InDesign 16.1 (Macintosh)</vt:lpwstr>
  </property>
  <property fmtid="{D5CDD505-2E9C-101B-9397-08002B2CF9AE}" pid="4" name="LastSaved">
    <vt:filetime>2022-03-09T00:00:00Z</vt:filetime>
  </property>
  <property fmtid="{D5CDD505-2E9C-101B-9397-08002B2CF9AE}" pid="5" name="ContentTypeId">
    <vt:lpwstr>0x010100F6634A7975D5E34A83AFB31ED49E5744</vt:lpwstr>
  </property>
</Properties>
</file>