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7" r:id="rId5"/>
    <p:sldId id="258" r:id="rId6"/>
  </p:sldIdLst>
  <p:sldSz cx="7556500" cy="10693400"/>
  <p:notesSz cx="6669088" cy="992822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80"/>
  </p:normalViewPr>
  <p:slideViewPr>
    <p:cSldViewPr>
      <p:cViewPr>
        <p:scale>
          <a:sx n="80" d="100"/>
          <a:sy n="80" d="100"/>
        </p:scale>
        <p:origin x="-322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115898"/>
            <a:ext cx="7344409" cy="346710"/>
          </a:xfrm>
          <a:custGeom>
            <a:avLst/>
            <a:gdLst/>
            <a:ahLst/>
            <a:cxnLst/>
            <a:rect l="l" t="t" r="r" b="b"/>
            <a:pathLst>
              <a:path w="7344409" h="346709">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7" name="bg object 17"/>
          <p:cNvSpPr/>
          <p:nvPr/>
        </p:nvSpPr>
        <p:spPr>
          <a:xfrm>
            <a:off x="115201" y="118795"/>
            <a:ext cx="302895" cy="9944735"/>
          </a:xfrm>
          <a:custGeom>
            <a:avLst/>
            <a:gdLst/>
            <a:ahLst/>
            <a:cxnLst/>
            <a:rect l="l" t="t" r="r" b="b"/>
            <a:pathLst>
              <a:path w="302895" h="9944735">
                <a:moveTo>
                  <a:pt x="302399" y="1343393"/>
                </a:moveTo>
                <a:lnTo>
                  <a:pt x="0" y="1343393"/>
                </a:lnTo>
                <a:lnTo>
                  <a:pt x="0" y="9944151"/>
                </a:lnTo>
                <a:lnTo>
                  <a:pt x="302399" y="9944151"/>
                </a:lnTo>
                <a:lnTo>
                  <a:pt x="302399" y="1343393"/>
                </a:lnTo>
                <a:close/>
              </a:path>
              <a:path w="302895" h="9944735">
                <a:moveTo>
                  <a:pt x="302399" y="0"/>
                </a:moveTo>
                <a:lnTo>
                  <a:pt x="0" y="0"/>
                </a:lnTo>
                <a:lnTo>
                  <a:pt x="0" y="997102"/>
                </a:lnTo>
                <a:lnTo>
                  <a:pt x="302399" y="997102"/>
                </a:lnTo>
                <a:lnTo>
                  <a:pt x="302399" y="0"/>
                </a:lnTo>
                <a:close/>
              </a:path>
            </a:pathLst>
          </a:custGeom>
          <a:solidFill>
            <a:srgbClr val="005E8A"/>
          </a:solidFill>
        </p:spPr>
        <p:txBody>
          <a:bodyPr wrap="square" lIns="0" tIns="0" rIns="0" bIns="0" rtlCol="0"/>
          <a:lstStyle/>
          <a:p>
            <a:endParaRPr/>
          </a:p>
        </p:txBody>
      </p:sp>
      <p:sp>
        <p:nvSpPr>
          <p:cNvPr id="18" name="bg object 18"/>
          <p:cNvSpPr/>
          <p:nvPr/>
        </p:nvSpPr>
        <p:spPr>
          <a:xfrm>
            <a:off x="115201" y="10062947"/>
            <a:ext cx="7344409" cy="527050"/>
          </a:xfrm>
          <a:custGeom>
            <a:avLst/>
            <a:gdLst/>
            <a:ahLst/>
            <a:cxnLst/>
            <a:rect l="l" t="t" r="r" b="b"/>
            <a:pathLst>
              <a:path w="7344409" h="527050">
                <a:moveTo>
                  <a:pt x="7344003" y="0"/>
                </a:moveTo>
                <a:lnTo>
                  <a:pt x="0" y="0"/>
                </a:lnTo>
                <a:lnTo>
                  <a:pt x="0" y="526453"/>
                </a:lnTo>
                <a:lnTo>
                  <a:pt x="7344003" y="526453"/>
                </a:lnTo>
                <a:lnTo>
                  <a:pt x="7344003" y="0"/>
                </a:lnTo>
                <a:close/>
              </a:path>
            </a:pathLst>
          </a:custGeom>
          <a:solidFill>
            <a:srgbClr val="E6E7E9"/>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745048" y="375062"/>
            <a:ext cx="435039" cy="443612"/>
          </a:xfrm>
          <a:prstGeom prst="rect">
            <a:avLst/>
          </a:prstGeom>
        </p:spPr>
      </p:pic>
      <p:sp>
        <p:nvSpPr>
          <p:cNvPr id="20" name="bg object 20"/>
          <p:cNvSpPr/>
          <p:nvPr/>
        </p:nvSpPr>
        <p:spPr>
          <a:xfrm>
            <a:off x="5962147" y="10255313"/>
            <a:ext cx="1266190" cy="177165"/>
          </a:xfrm>
          <a:custGeom>
            <a:avLst/>
            <a:gdLst/>
            <a:ahLst/>
            <a:cxnLst/>
            <a:rect l="l" t="t" r="r" b="b"/>
            <a:pathLst>
              <a:path w="1266190" h="177165">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close/>
              </a:path>
              <a:path w="1266190" h="177165">
                <a:moveTo>
                  <a:pt x="56873" y="105409"/>
                </a:moveTo>
                <a:lnTo>
                  <a:pt x="22098" y="105409"/>
                </a:lnTo>
                <a:lnTo>
                  <a:pt x="27178" y="106679"/>
                </a:lnTo>
                <a:lnTo>
                  <a:pt x="33274" y="106933"/>
                </a:lnTo>
                <a:lnTo>
                  <a:pt x="39878" y="106933"/>
                </a:lnTo>
                <a:lnTo>
                  <a:pt x="55518" y="105747"/>
                </a:lnTo>
                <a:lnTo>
                  <a:pt x="56873" y="105409"/>
                </a:lnTo>
                <a:close/>
              </a:path>
              <a:path w="1266190" h="177165">
                <a:moveTo>
                  <a:pt x="93449" y="19049"/>
                </a:move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close/>
              </a:path>
              <a:path w="1266190" h="177165">
                <a:moveTo>
                  <a:pt x="232410" y="2793"/>
                </a:move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close/>
              </a:path>
              <a:path w="1266190" h="177165">
                <a:moveTo>
                  <a:pt x="311404" y="1523"/>
                </a:move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close/>
              </a:path>
              <a:path w="1266190" h="177165">
                <a:moveTo>
                  <a:pt x="353465" y="99821"/>
                </a:move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close/>
              </a:path>
              <a:path w="1266190" h="177165">
                <a:moveTo>
                  <a:pt x="363655" y="18541"/>
                </a:move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close/>
              </a:path>
              <a:path w="1266190" h="177165">
                <a:moveTo>
                  <a:pt x="426199" y="144779"/>
                </a:moveTo>
                <a:lnTo>
                  <a:pt x="408419" y="144779"/>
                </a:lnTo>
                <a:lnTo>
                  <a:pt x="402069" y="151383"/>
                </a:lnTo>
                <a:lnTo>
                  <a:pt x="402069" y="169925"/>
                </a:lnTo>
                <a:lnTo>
                  <a:pt x="408165" y="176783"/>
                </a:lnTo>
                <a:lnTo>
                  <a:pt x="426453" y="176783"/>
                </a:lnTo>
                <a:lnTo>
                  <a:pt x="432295" y="169925"/>
                </a:lnTo>
                <a:lnTo>
                  <a:pt x="432295" y="151383"/>
                </a:lnTo>
                <a:lnTo>
                  <a:pt x="426199" y="144779"/>
                </a:lnTo>
                <a:close/>
              </a:path>
              <a:path w="1266190" h="177165">
                <a:moveTo>
                  <a:pt x="545833" y="1015"/>
                </a:move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close/>
              </a:path>
              <a:path w="1266190" h="177165">
                <a:moveTo>
                  <a:pt x="593585" y="84073"/>
                </a:move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close/>
              </a:path>
              <a:path w="1266190" h="177165">
                <a:moveTo>
                  <a:pt x="585349" y="19557"/>
                </a:moveTo>
                <a:lnTo>
                  <a:pt x="545325" y="19557"/>
                </a:lnTo>
                <a:lnTo>
                  <a:pt x="557239" y="20137"/>
                </a:lnTo>
                <a:lnTo>
                  <a:pt x="567296" y="21716"/>
                </a:lnTo>
                <a:lnTo>
                  <a:pt x="575829" y="24058"/>
                </a:lnTo>
                <a:lnTo>
                  <a:pt x="583171" y="26923"/>
                </a:lnTo>
                <a:lnTo>
                  <a:pt x="585349" y="19557"/>
                </a:lnTo>
                <a:close/>
              </a:path>
              <a:path w="1266190" h="177165">
                <a:moveTo>
                  <a:pt x="701789" y="0"/>
                </a:move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close/>
              </a:path>
              <a:path w="1266190" h="177165">
                <a:moveTo>
                  <a:pt x="749345" y="18033"/>
                </a:move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close/>
              </a:path>
              <a:path w="1266190" h="177165">
                <a:moveTo>
                  <a:pt x="818108" y="2793"/>
                </a:move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close/>
              </a:path>
              <a:path w="1266190" h="177165">
                <a:moveTo>
                  <a:pt x="935710" y="2793"/>
                </a:moveTo>
                <a:lnTo>
                  <a:pt x="912088" y="2793"/>
                </a:lnTo>
                <a:lnTo>
                  <a:pt x="883132" y="87375"/>
                </a:lnTo>
                <a:lnTo>
                  <a:pt x="877517" y="104052"/>
                </a:lnTo>
                <a:lnTo>
                  <a:pt x="872286" y="120268"/>
                </a:lnTo>
                <a:lnTo>
                  <a:pt x="867594" y="135953"/>
                </a:lnTo>
                <a:lnTo>
                  <a:pt x="863574" y="151129"/>
                </a:lnTo>
                <a:lnTo>
                  <a:pt x="882670" y="151129"/>
                </a:lnTo>
                <a:lnTo>
                  <a:pt x="935710" y="2793"/>
                </a:lnTo>
                <a:close/>
              </a:path>
              <a:path w="1266190" h="177165">
                <a:moveTo>
                  <a:pt x="960856" y="144779"/>
                </a:moveTo>
                <a:lnTo>
                  <a:pt x="943076" y="144779"/>
                </a:lnTo>
                <a:lnTo>
                  <a:pt x="936726" y="151383"/>
                </a:lnTo>
                <a:lnTo>
                  <a:pt x="936726" y="169925"/>
                </a:lnTo>
                <a:lnTo>
                  <a:pt x="942822" y="176783"/>
                </a:lnTo>
                <a:lnTo>
                  <a:pt x="961110" y="176783"/>
                </a:lnTo>
                <a:lnTo>
                  <a:pt x="966952" y="169925"/>
                </a:lnTo>
                <a:lnTo>
                  <a:pt x="966952" y="151383"/>
                </a:lnTo>
                <a:lnTo>
                  <a:pt x="960856" y="144779"/>
                </a:lnTo>
                <a:close/>
              </a:path>
              <a:path w="1266190" h="177165">
                <a:moveTo>
                  <a:pt x="1040358" y="1523"/>
                </a:move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close/>
              </a:path>
              <a:path w="1266190" h="177165">
                <a:moveTo>
                  <a:pt x="1082419" y="99821"/>
                </a:move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close/>
              </a:path>
              <a:path w="1266190" h="177165">
                <a:moveTo>
                  <a:pt x="1092609" y="18541"/>
                </a:move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close/>
              </a:path>
              <a:path w="1266190" h="177165">
                <a:moveTo>
                  <a:pt x="1161770" y="2793"/>
                </a:move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close/>
              </a:path>
              <a:path w="1266190" h="177165">
                <a:moveTo>
                  <a:pt x="1265656" y="2793"/>
                </a:move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close/>
              </a:path>
            </a:pathLst>
          </a:custGeom>
          <a:solidFill>
            <a:srgbClr val="005E8A"/>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2/5/2025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BF8230BF-5BAD-6940-B344-5EFA1A4880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556500" cy="10688791"/>
          </a:xfrm>
          <a:prstGeom prst="rect">
            <a:avLst/>
          </a:prstGeom>
        </p:spPr>
      </p:pic>
      <p:sp>
        <p:nvSpPr>
          <p:cNvPr id="2" name="object 2"/>
          <p:cNvSpPr txBox="1"/>
          <p:nvPr/>
        </p:nvSpPr>
        <p:spPr>
          <a:xfrm>
            <a:off x="1263650" y="241300"/>
            <a:ext cx="5832475" cy="628377"/>
          </a:xfrm>
          <a:prstGeom prst="rect">
            <a:avLst/>
          </a:prstGeom>
        </p:spPr>
        <p:txBody>
          <a:bodyPr vert="horz" wrap="square" lIns="0" tIns="12700" rIns="0" bIns="0" rtlCol="0">
            <a:spAutoFit/>
          </a:bodyPr>
          <a:lstStyle/>
          <a:p>
            <a:pPr algn="ctr"/>
            <a:r>
              <a:rPr lang="ru-RU" sz="2000" b="1" spc="-35" dirty="0" smtClean="0">
                <a:solidFill>
                  <a:srgbClr val="005E8A"/>
                </a:solidFill>
                <a:latin typeface="Montserrat" pitchFamily="2" charset="-52"/>
                <a:cs typeface="Arial"/>
              </a:rPr>
              <a:t>КАК САМОЗАНЯТЫЕ  МОГУТ ПОВЛИЯТЬ </a:t>
            </a:r>
          </a:p>
          <a:p>
            <a:pPr algn="ctr"/>
            <a:r>
              <a:rPr lang="ru-RU" sz="2000" b="1" spc="-35" dirty="0" smtClean="0">
                <a:solidFill>
                  <a:srgbClr val="005E8A"/>
                </a:solidFill>
                <a:latin typeface="Montserrat" pitchFamily="2" charset="-52"/>
                <a:cs typeface="Arial"/>
              </a:rPr>
              <a:t>НА РАЗМЕР БУДУЩЕЙ ПЕНСИИ?</a:t>
            </a:r>
          </a:p>
        </p:txBody>
      </p:sp>
      <p:sp>
        <p:nvSpPr>
          <p:cNvPr id="3" name="Прямоугольник 2"/>
          <p:cNvSpPr/>
          <p:nvPr/>
        </p:nvSpPr>
        <p:spPr>
          <a:xfrm>
            <a:off x="501650" y="2083633"/>
            <a:ext cx="6858000" cy="338554"/>
          </a:xfrm>
          <a:prstGeom prst="rect">
            <a:avLst/>
          </a:prstGeom>
        </p:spPr>
        <p:txBody>
          <a:bodyPr wrap="square">
            <a:spAutoFit/>
          </a:bodyPr>
          <a:lstStyle/>
          <a:p>
            <a:endParaRPr lang="ru-RU" sz="1600" b="1" dirty="0">
              <a:solidFill>
                <a:srgbClr val="FF0000"/>
              </a:solidFill>
              <a:latin typeface="Montserrat" pitchFamily="2" charset="-52"/>
            </a:endParaRPr>
          </a:p>
        </p:txBody>
      </p:sp>
      <p:sp>
        <p:nvSpPr>
          <p:cNvPr id="4" name="TextBox 3"/>
          <p:cNvSpPr txBox="1"/>
          <p:nvPr/>
        </p:nvSpPr>
        <p:spPr>
          <a:xfrm>
            <a:off x="425450" y="1384300"/>
            <a:ext cx="6934200" cy="9140964"/>
          </a:xfrm>
          <a:prstGeom prst="rect">
            <a:avLst/>
          </a:prstGeom>
          <a:noFill/>
        </p:spPr>
        <p:txBody>
          <a:bodyPr wrap="square" rtlCol="0">
            <a:spAutoFit/>
          </a:bodyPr>
          <a:lstStyle/>
          <a:p>
            <a:pPr indent="360000" algn="just"/>
            <a:r>
              <a:rPr lang="ru-RU" sz="1200" dirty="0" err="1" smtClean="0"/>
              <a:t>Самозанятые</a:t>
            </a:r>
            <a:r>
              <a:rPr lang="ru-RU" sz="1200" dirty="0" smtClean="0"/>
              <a:t> граждане вправе не уплачивать страховые взносы на обязательное пенсионное страхование. Физические лица и индивидуальные предприниматели не признаются плательщиками страховых взносов за период применения специального налогового режима НПД («Налог на профессиональный доход»). А это значит,  что у них в этот период времени не формируются пенсионные права.</a:t>
            </a:r>
          </a:p>
          <a:p>
            <a:pPr indent="360000" algn="just"/>
            <a:r>
              <a:rPr lang="ru-RU" sz="1200" dirty="0" smtClean="0"/>
              <a:t>Для того чтобы данная категория граждан имела возможность формировать пенсионные права, законодательством с 2020 года предусмотрена возможность добровольной уплаты взносов на пенсию. Это позволит отразить период деятельности в общем стаже и накопить пенсионные коэффициенты. </a:t>
            </a:r>
          </a:p>
          <a:p>
            <a:pPr indent="360000" algn="just"/>
            <a:r>
              <a:rPr lang="ru-RU" sz="1200" dirty="0" smtClean="0"/>
              <a:t>Не менее 15 лет страхового стажа и 30 индивидуальных пенсионных коэффициентов (ИПК) потребуется накопить за трудовую жизнь тем, кто хочет выйти на пенсию после 2025 года. ИПК зависят от суммы страховых взносов, которые уплачены. Если ИПК или стажа не хватает, выход на пенсию придется отложить, даже если наступил пенсионный возраст. </a:t>
            </a:r>
          </a:p>
          <a:p>
            <a:pPr indent="360000" algn="just"/>
            <a:r>
              <a:rPr lang="ru-RU" sz="1200" dirty="0" smtClean="0"/>
              <a:t>Порядок вступления в правоотношения по ОПС утвержден Приказом Минтруда России от 31.05.2017 №462н. </a:t>
            </a:r>
          </a:p>
          <a:p>
            <a:pPr indent="360000" algn="just"/>
            <a:r>
              <a:rPr lang="ru-RU" sz="1200" dirty="0" smtClean="0"/>
              <a:t>Прежде всего, необходимо зарегистрироваться в Социальном фонде в качестве лица, добровольно вступившего в правоотношения по обязательному пенсионному страхованию. Сделать это можно в личном кабинете на сайте СФР или портале </a:t>
            </a:r>
            <a:r>
              <a:rPr lang="ru-RU" sz="1200" dirty="0" err="1" smtClean="0"/>
              <a:t>Госуслуг</a:t>
            </a:r>
            <a:r>
              <a:rPr lang="ru-RU" sz="1200" dirty="0" smtClean="0"/>
              <a:t>, в приложении налоговой службы «Мой налог», а также лично в клиентской службе ОСФР по Красноярскому краю или  воспользовавшись услугами почтовой (электронной) связи способом, позволяющим подтвердить факт и дату отправлении.</a:t>
            </a:r>
          </a:p>
          <a:p>
            <a:pPr indent="360000" algn="just"/>
            <a:r>
              <a:rPr lang="ru-RU" sz="1200" dirty="0" smtClean="0"/>
              <a:t>При подаче заявления лично к нему прикладываются </a:t>
            </a:r>
            <a:r>
              <a:rPr lang="ru-RU" sz="1200" dirty="0" smtClean="0"/>
              <a:t>документы:</a:t>
            </a:r>
            <a:endParaRPr lang="ru-RU" sz="1200" dirty="0" smtClean="0"/>
          </a:p>
          <a:p>
            <a:pPr marL="171450" indent="-171450" algn="just">
              <a:buFont typeface="Wingdings" panose="05000000000000000000" pitchFamily="2" charset="2"/>
              <a:buChar char="§"/>
            </a:pPr>
            <a:r>
              <a:rPr lang="ru-RU" sz="1200" b="1" dirty="0" smtClean="0"/>
              <a:t>документ</a:t>
            </a:r>
            <a:r>
              <a:rPr lang="ru-RU" sz="1200" b="1" dirty="0" smtClean="0"/>
              <a:t>, удостоверяющий личность заявителя (копии);  </a:t>
            </a:r>
            <a:endParaRPr lang="ru-RU" sz="1200" b="1" dirty="0" smtClean="0"/>
          </a:p>
          <a:p>
            <a:pPr marL="171450" indent="-171450">
              <a:buFont typeface="Wingdings" panose="05000000000000000000" pitchFamily="2" charset="2"/>
              <a:buChar char="§"/>
            </a:pPr>
            <a:r>
              <a:rPr lang="ru-RU" sz="1200" b="1" dirty="0"/>
              <a:t>документы (их копии), подтверждающие факт работы заявителя или факт приглашения его на работу за пределами территории РФ, либо дающие право на осуществление деятельности за пределами территории РФ (только для лиц, работающих за пределами территории РФ либо получивших право заниматься предпринимательской или иной деятельностью за пределами территории РФ в соответствии с законодательством государства, на территории которого осуществляется указанная частная деятельность);</a:t>
            </a:r>
          </a:p>
          <a:p>
            <a:pPr marL="171450" indent="-171450">
              <a:buFont typeface="Wingdings" panose="05000000000000000000" pitchFamily="2" charset="2"/>
              <a:buChar char="§"/>
            </a:pPr>
            <a:r>
              <a:rPr lang="ru-RU" sz="1200" b="1" dirty="0"/>
              <a:t> </a:t>
            </a:r>
            <a:r>
              <a:rPr lang="ru-RU" sz="1200" b="1" dirty="0" smtClean="0"/>
              <a:t>документ</a:t>
            </a:r>
            <a:r>
              <a:rPr lang="ru-RU" sz="1200" b="1" dirty="0"/>
              <a:t>, удостоверяющий личность физического лица (копия), за которое уплачиваются страховые взносы (в случае уплаты за него другим физическим лицом</a:t>
            </a:r>
            <a:r>
              <a:rPr lang="ru-RU" sz="1200" b="1" dirty="0" smtClean="0"/>
              <a:t>);</a:t>
            </a:r>
          </a:p>
          <a:p>
            <a:pPr marL="171450" indent="-171450">
              <a:buFont typeface="Wingdings" panose="05000000000000000000" pitchFamily="2" charset="2"/>
              <a:buChar char="§"/>
            </a:pPr>
            <a:r>
              <a:rPr lang="ru-RU" sz="1200" b="1" dirty="0" smtClean="0"/>
              <a:t>сведения </a:t>
            </a:r>
            <a:r>
              <a:rPr lang="ru-RU" sz="1200" b="1" dirty="0" smtClean="0"/>
              <a:t>(информация), подтверждающие факт постановки на учет в налоговом органе в качестве налогоплательщика, применяющего специальный налоговый режим «Налог на профессиональный доход</a:t>
            </a:r>
            <a:r>
              <a:rPr lang="ru-RU" sz="1200" b="1" dirty="0" smtClean="0"/>
              <a:t>» </a:t>
            </a:r>
            <a:r>
              <a:rPr lang="ru-RU" sz="1200" b="1" dirty="0"/>
              <a:t>(только для лиц применяющих специальный налоговый режим в соответствии с Федеральным законом от 27.11.2018 № 422</a:t>
            </a:r>
            <a:r>
              <a:rPr lang="ru-RU" sz="1200" b="1" dirty="0" smtClean="0"/>
              <a:t>)</a:t>
            </a:r>
            <a:r>
              <a:rPr lang="ru-RU" sz="1200" b="1" dirty="0" smtClean="0"/>
              <a:t>;</a:t>
            </a:r>
            <a:endParaRPr lang="ru-RU" sz="1200" b="1" dirty="0"/>
          </a:p>
          <a:p>
            <a:pPr marL="171450" indent="-171450">
              <a:buFont typeface="Wingdings" panose="05000000000000000000" pitchFamily="2" charset="2"/>
              <a:buChar char="§"/>
            </a:pPr>
            <a:r>
              <a:rPr lang="ru-RU" sz="1200" b="1" dirty="0" smtClean="0"/>
              <a:t>сведения </a:t>
            </a:r>
            <a:r>
              <a:rPr lang="ru-RU" sz="1200" b="1" dirty="0" smtClean="0"/>
              <a:t>(информация), подтверждающие факт постановки на учет в налоговом органе физического лица в качестве адвоката, </a:t>
            </a:r>
            <a:r>
              <a:rPr lang="ru-RU" sz="1200" b="1" dirty="0"/>
              <a:t>и документы (копии) или сведения, подтверждающие факт получения пенсии за выслугу лет или пенсии по инвалидности в соответствии с Законом от 12 февраля 1993 г. № </a:t>
            </a:r>
            <a:r>
              <a:rPr lang="ru-RU" sz="1200" b="1" dirty="0" smtClean="0"/>
              <a:t>4468-1</a:t>
            </a:r>
            <a:r>
              <a:rPr lang="ru-RU" sz="1200" b="1" dirty="0" smtClean="0"/>
              <a:t>.</a:t>
            </a:r>
            <a:endParaRPr lang="ru-RU" sz="1200" b="1" dirty="0" smtClean="0"/>
          </a:p>
          <a:p>
            <a:pPr indent="360000" algn="just"/>
            <a:r>
              <a:rPr lang="ru-RU" sz="1200" dirty="0" smtClean="0"/>
              <a:t>Второй необходимый шаг  для формирования пенсионных прав - это уплата страховых взносов. Гражданин сам решает, какую сумму взносов перечислить на свой пенсионный счет в текущем году (но не ниже минимального размера в год), а также как производить уплату: разом или несколькими платежами. </a:t>
            </a:r>
          </a:p>
          <a:p>
            <a:pPr indent="457200" algn="just"/>
            <a:r>
              <a:rPr lang="ru-RU" sz="1200" b="1" dirty="0" smtClean="0"/>
              <a:t>Наименьшая сумма взноса рассчитывается так: МРОТ х 22% х 12 месяцев = 22 440 руб. х 22%  х 12 = 59 241.60 рублей. Такой взнос в 2025 году конвертируется в 1.209 индивидуальных пенсионных  коэффициентов.</a:t>
            </a:r>
          </a:p>
          <a:p>
            <a:pPr indent="457200"/>
            <a:r>
              <a:rPr lang="ru-RU" sz="1200" b="1" dirty="0" smtClean="0"/>
              <a:t>Максимальный сумма взноса рассчитывается как: 8МРОТ х 22% х12 месяцев = 8 х 22 440 руб. х 22% х 12 = 473 932,80 рубль. Платёж в 2025 году в таком размере будет преобразован в 9.670 индивидуальных пенсионных коэффициентов.</a:t>
            </a:r>
            <a:endParaRPr lang="ru-RU" sz="1200" b="1" dirty="0" smtClean="0"/>
          </a:p>
        </p:txBody>
      </p:sp>
      <p:sp>
        <p:nvSpPr>
          <p:cNvPr id="8" name="Прямоугольник 7"/>
          <p:cNvSpPr/>
          <p:nvPr/>
        </p:nvSpPr>
        <p:spPr>
          <a:xfrm>
            <a:off x="425450" y="3136900"/>
            <a:ext cx="6858000" cy="461665"/>
          </a:xfrm>
          <a:prstGeom prst="rect">
            <a:avLst/>
          </a:prstGeom>
        </p:spPr>
        <p:txBody>
          <a:bodyPr wrap="square">
            <a:spAutoFit/>
          </a:bodyPr>
          <a:lstStyle/>
          <a:p>
            <a:pPr indent="360000"/>
            <a:endParaRPr lang="ru-RU" sz="1200" dirty="0" smtClean="0"/>
          </a:p>
          <a:p>
            <a:pPr indent="360000" algn="just"/>
            <a:endParaRPr lang="ru-RU"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2650" y="2285305"/>
            <a:ext cx="6324600" cy="1384995"/>
          </a:xfrm>
          <a:prstGeom prst="rect">
            <a:avLst/>
          </a:prstGeom>
          <a:noFill/>
        </p:spPr>
        <p:txBody>
          <a:bodyPr wrap="square" rtlCol="0">
            <a:spAutoFit/>
          </a:bodyPr>
          <a:lstStyle/>
          <a:p>
            <a:pPr indent="360000" algn="just">
              <a:tabLst>
                <a:tab pos="450850" algn="l"/>
                <a:tab pos="4927600" algn="r"/>
                <a:tab pos="5022850" algn="r"/>
              </a:tabLst>
            </a:pPr>
            <a:r>
              <a:rPr lang="ru-RU" sz="1200" dirty="0" smtClean="0"/>
              <a:t>Если заявление в Социальный фонд подано не с начала года, то размер взноса, определяется пропорционально количеству оставшихся до конца года календарных месяцев. С какой периодичностью платить, можно решить самостоятельно, но важно, чтобы платеж был внесен до 31 декабря. </a:t>
            </a:r>
          </a:p>
          <a:p>
            <a:pPr indent="360000" algn="just">
              <a:tabLst>
                <a:tab pos="450850" algn="l"/>
                <a:tab pos="4927600" algn="r"/>
                <a:tab pos="5022850" algn="r"/>
              </a:tabLst>
            </a:pPr>
            <a:r>
              <a:rPr lang="ru-RU" sz="1200" dirty="0" smtClean="0"/>
              <a:t>Всю дополнительную информацию по уплате дополнительных страховых взносов на обязательное пенсионное страхование и  реквизиты для уплаты вы можете уточнить на странице Отделения СФР по Красноярскому краю по приведенному </a:t>
            </a:r>
            <a:r>
              <a:rPr lang="en-US" sz="1200" dirty="0" smtClean="0"/>
              <a:t>QR-</a:t>
            </a:r>
            <a:r>
              <a:rPr lang="ru-RU" sz="1200" dirty="0" smtClean="0"/>
              <a:t>коду.</a:t>
            </a:r>
          </a:p>
        </p:txBody>
      </p:sp>
      <p:sp>
        <p:nvSpPr>
          <p:cNvPr id="4" name="Прямоугольник 3"/>
          <p:cNvSpPr/>
          <p:nvPr/>
        </p:nvSpPr>
        <p:spPr>
          <a:xfrm>
            <a:off x="882650" y="1917701"/>
            <a:ext cx="6324600" cy="461665"/>
          </a:xfrm>
          <a:prstGeom prst="rect">
            <a:avLst/>
          </a:prstGeom>
        </p:spPr>
        <p:txBody>
          <a:bodyPr wrap="square">
            <a:spAutoFit/>
          </a:bodyPr>
          <a:lstStyle/>
          <a:p>
            <a:pPr indent="360000" algn="just"/>
            <a:r>
              <a:rPr lang="ru-RU" sz="1200" dirty="0" smtClean="0"/>
              <a:t>Размер </a:t>
            </a:r>
            <a:r>
              <a:rPr lang="ru-RU" sz="1200" dirty="0"/>
              <a:t>МРОТ  (минимальный размер оплаты труда) ежегодно утверждается  правительством Российской Федерации.</a:t>
            </a:r>
            <a:endParaRPr lang="ru-RU" sz="1200" b="1" dirty="0"/>
          </a:p>
        </p:txBody>
      </p:sp>
      <p:pic>
        <p:nvPicPr>
          <p:cNvPr id="5" name="Picture 2"/>
          <p:cNvPicPr>
            <a:picLocks noChangeAspect="1" noChangeArrowheads="1"/>
          </p:cNvPicPr>
          <p:nvPr/>
        </p:nvPicPr>
        <p:blipFill>
          <a:blip r:embed="rId2" cstate="print"/>
          <a:srcRect/>
          <a:stretch>
            <a:fillRect/>
          </a:stretch>
        </p:blipFill>
        <p:spPr bwMode="auto">
          <a:xfrm>
            <a:off x="5530850" y="8013700"/>
            <a:ext cx="1851660" cy="1828800"/>
          </a:xfrm>
          <a:prstGeom prst="rect">
            <a:avLst/>
          </a:prstGeom>
          <a:noFill/>
          <a:ln w="9525">
            <a:noFill/>
            <a:miter lim="800000"/>
            <a:headEnd/>
            <a:tailEnd/>
          </a:ln>
        </p:spPr>
      </p:pic>
    </p:spTree>
    <p:extLst>
      <p:ext uri="{BB962C8B-B14F-4D97-AF65-F5344CB8AC3E}">
        <p14:creationId xmlns:p14="http://schemas.microsoft.com/office/powerpoint/2010/main" val="3210421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F6634A7975D5E34A83AFB31ED49E5744" ma:contentTypeVersion="1" ma:contentTypeDescription="Создание документа." ma:contentTypeScope="" ma:versionID="1078bd1ef1d572c7dca390f764ed0462">
  <xsd:schema xmlns:xsd="http://www.w3.org/2001/XMLSchema" xmlns:xs="http://www.w3.org/2001/XMLSchema" xmlns:p="http://schemas.microsoft.com/office/2006/metadata/properties" xmlns:ns1="http://schemas.microsoft.com/sharepoint/v3" targetNamespace="http://schemas.microsoft.com/office/2006/metadata/properties" ma:root="true" ma:fieldsID="02402044d00666072b1aaa621031ea5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Дата начала расписания" ma:description="" ma:hidden="true" ma:internalName="PublishingStartDate">
      <xsd:simpleType>
        <xsd:restriction base="dms:Unknown"/>
      </xsd:simpleType>
    </xsd:element>
    <xsd:element name="PublishingExpirationDate" ma:index="9" nillable="true" ma:displayName="Дата окончания расписания"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5C56D85-38E2-45DC-97E0-AAC37853AD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9A37E4-CD30-46E6-86E7-1915CBDDF25F}">
  <ds:schemaRefs>
    <ds:schemaRef ds:uri="http://schemas.microsoft.com/sharepoint/v3/contenttype/forms"/>
  </ds:schemaRefs>
</ds:datastoreItem>
</file>

<file path=customXml/itemProps3.xml><?xml version="1.0" encoding="utf-8"?>
<ds:datastoreItem xmlns:ds="http://schemas.openxmlformats.org/officeDocument/2006/customXml" ds:itemID="{0F726C95-FB30-4DD0-A2CB-3CA014D35250}">
  <ds:schemaRefs>
    <ds:schemaRef ds:uri="http://purl.org/dc/dcmitype/"/>
    <ds:schemaRef ds:uri="http://www.w3.org/XML/1998/namespace"/>
    <ds:schemaRef ds:uri="http://purl.org/dc/elements/1.1/"/>
    <ds:schemaRef ds:uri="http://purl.org/dc/term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413</TotalTime>
  <Words>187</Words>
  <Application>Microsoft Office PowerPoint</Application>
  <PresentationFormat>Произвольный</PresentationFormat>
  <Paragraphs>19</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Office Theme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Колтыпина Галина Алексеевна</dc:creator>
  <cp:lastModifiedBy>Садаков Роман Сергеевич</cp:lastModifiedBy>
  <cp:revision>34</cp:revision>
  <cp:lastPrinted>2025-02-05T02:33:03Z</cp:lastPrinted>
  <dcterms:created xsi:type="dcterms:W3CDTF">2022-03-09T10:41:17Z</dcterms:created>
  <dcterms:modified xsi:type="dcterms:W3CDTF">2025-02-05T03:01:25Z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Adobe InDesign 16.1 (Macintosh)</vt:lpwstr>
  </property>
  <property fmtid="{D5CDD505-2E9C-101B-9397-08002B2CF9AE}" pid="4" name="LastSaved">
    <vt:filetime>2022-03-09T00:00:00Z</vt:filetime>
  </property>
  <property fmtid="{D5CDD505-2E9C-101B-9397-08002B2CF9AE}" pid="5" name="ContentTypeId">
    <vt:lpwstr>0x010100F6634A7975D5E34A83AFB31ED49E5744</vt:lpwstr>
  </property>
</Properties>
</file>